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8" r:id="rId2"/>
    <p:sldId id="259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6" autoAdjust="0"/>
  </p:normalViewPr>
  <p:slideViewPr>
    <p:cSldViewPr snapToGrid="0">
      <p:cViewPr varScale="1">
        <p:scale>
          <a:sx n="77" d="100"/>
          <a:sy n="77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017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787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56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1904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795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533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755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948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387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064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488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895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3867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075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800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333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FD64-1407-48F4-92D6-E8645327A80E}" type="datetimeFigureOut">
              <a:rPr lang="ru-KZ" smtClean="0"/>
              <a:t>05.05.2026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34999E-3592-4D59-9582-C06D952A31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71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DF6FD0-9AA7-4EC2-8F82-A26A0BA7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72D54-F7CD-4FC8-9035-393B7A6B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239195" cy="132080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Ақмола облысы білім басқармасының </a:t>
            </a:r>
            <a:br>
              <a:rPr lang="kk-KZ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Жарқайың ауданы бойынша білім бөлімі</a:t>
            </a:r>
            <a:br>
              <a:rPr lang="kk-KZ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«Кең ауылының негізгі орта мектебі» КММ</a:t>
            </a:r>
            <a:br>
              <a:rPr lang="ru-KZ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KZ" sz="2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000" b="1" dirty="0">
              <a:solidFill>
                <a:schemeClr val="bg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BA1DF-F641-4A43-BA50-08E90B9D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206" y="2160589"/>
            <a:ext cx="8834511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дәріптеуге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рухани-адамгершілік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қалыптастыруға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тарихи-мәдени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мұраны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насихаттауға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0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B9B896-76F4-4552-A890-01265542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C2076-76E8-4D4E-9A12-C8EAFDBD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K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B8E34-9AFA-410C-9E92-1908E66F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45" y="414529"/>
            <a:ext cx="8317809" cy="583387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K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әдет-ғұрыптарымен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отансүйгіштікке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еңбекқорлыққа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бағыттары: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әдет-ғұрыптарын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насихаттау;Ұлттық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қолөнер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басу,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зергерлік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үйрету;Ұлттық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таныстыру;Қазақтың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ату,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тоғызқұмалақ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сана-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мұрасына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ұштастыра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839426-8F64-4FE1-B5ED-825E3D13E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190" y="4458998"/>
            <a:ext cx="3355219" cy="23990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FE7494-BA55-4E3A-B2EC-9CC548817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659" y="2051123"/>
            <a:ext cx="3333750" cy="23812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4801CB-9261-42DA-A760-C59C983A6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922" y="0"/>
            <a:ext cx="3333751" cy="21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155602-A7BE-492E-B3B9-7DFEDDD2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A482C-0E50-45B9-865C-B064CB7B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1"/>
                </a:solidFill>
              </a:rPr>
              <a:t>                           </a:t>
            </a:r>
            <a:r>
              <a:rPr lang="kk-KZ" sz="3100" b="1" dirty="0">
                <a:solidFill>
                  <a:schemeClr val="tx1"/>
                </a:solidFill>
              </a:rPr>
              <a:t>1 кезең</a:t>
            </a:r>
            <a:br>
              <a:rPr lang="kk-KZ" sz="3100" b="1" dirty="0">
                <a:solidFill>
                  <a:schemeClr val="tx1"/>
                </a:solidFill>
              </a:rPr>
            </a:br>
            <a:r>
              <a:rPr lang="kk-KZ" sz="3100" b="1" dirty="0">
                <a:solidFill>
                  <a:schemeClr val="tx1"/>
                </a:solidFill>
              </a:rPr>
              <a:t>                      01.06-12.06.2026ж</a:t>
            </a:r>
            <a:br>
              <a:rPr lang="kk-KZ" sz="3100" b="1" dirty="0">
                <a:solidFill>
                  <a:schemeClr val="tx1"/>
                </a:solidFill>
              </a:rPr>
            </a:br>
            <a:r>
              <a:rPr lang="kk-KZ" sz="3100" b="1" dirty="0">
                <a:solidFill>
                  <a:schemeClr val="tx1"/>
                </a:solidFill>
              </a:rPr>
              <a:t>                «Ата-дәстүр –асыл мұра»</a:t>
            </a:r>
            <a:endParaRPr lang="ru-KZ" sz="31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474E212-E715-4828-BC24-B32D22ED1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59934"/>
              </p:ext>
            </p:extLst>
          </p:nvPr>
        </p:nvGraphicFramePr>
        <p:xfrm>
          <a:off x="1121664" y="2564448"/>
          <a:ext cx="8022336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3935043199"/>
                    </a:ext>
                  </a:extLst>
                </a:gridCol>
                <a:gridCol w="1519761">
                  <a:extLst>
                    <a:ext uri="{9D8B030D-6E8A-4147-A177-3AD203B41FA5}">
                      <a16:colId xmlns:a16="http://schemas.microsoft.com/office/drawing/2014/main" val="957313046"/>
                    </a:ext>
                  </a:extLst>
                </a:gridCol>
                <a:gridCol w="6075855">
                  <a:extLst>
                    <a:ext uri="{9D8B030D-6E8A-4147-A177-3AD203B41FA5}">
                      <a16:colId xmlns:a16="http://schemas.microsoft.com/office/drawing/2014/main" val="4183474055"/>
                    </a:ext>
                  </a:extLst>
                </a:gridCol>
              </a:tblGrid>
              <a:tr h="338772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Шілдехана</a:t>
                      </a:r>
                      <a:endParaRPr lang="ru-KZ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халқының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нәресте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тууына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қуанышты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дәстүрлерін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танып-білу</a:t>
                      </a:r>
                      <a:endParaRPr lang="ru-KZ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44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Бесікке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	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Бесікке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рәсімінің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тәрбиелік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тұрмыстық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маңызын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70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Тұсаукесер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алғашқы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қадамына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ырымдардың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мәнін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ұғыну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9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Атқа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мінгізу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халқының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тәрбиесіндегі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батырлыққа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баулу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дәстүрін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5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Тілашар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 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алудың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маңызын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дәстүр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ұғыну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3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Тоқым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қағар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Жасөспірімді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сапарға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шығарып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дәстүрінің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мәнін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9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Ерулік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арасындағы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сыйластық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қонақжайлылықты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26074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4C55B1F1-CC65-44A0-9BD3-60CA4B7E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55800"/>
              </p:ext>
            </p:extLst>
          </p:nvPr>
        </p:nvGraphicFramePr>
        <p:xfrm>
          <a:off x="1098234" y="4896104"/>
          <a:ext cx="8069196" cy="110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51">
                  <a:extLst>
                    <a:ext uri="{9D8B030D-6E8A-4147-A177-3AD203B41FA5}">
                      <a16:colId xmlns:a16="http://schemas.microsoft.com/office/drawing/2014/main" val="4087976217"/>
                    </a:ext>
                  </a:extLst>
                </a:gridCol>
                <a:gridCol w="1529292">
                  <a:extLst>
                    <a:ext uri="{9D8B030D-6E8A-4147-A177-3AD203B41FA5}">
                      <a16:colId xmlns:a16="http://schemas.microsoft.com/office/drawing/2014/main" val="31694904"/>
                    </a:ext>
                  </a:extLst>
                </a:gridCol>
                <a:gridCol w="6092853">
                  <a:extLst>
                    <a:ext uri="{9D8B030D-6E8A-4147-A177-3AD203B41FA5}">
                      <a16:colId xmlns:a16="http://schemas.microsoft.com/office/drawing/2014/main" val="551685811"/>
                    </a:ext>
                  </a:extLst>
                </a:gridCol>
              </a:tblGrid>
              <a:tr h="346784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K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Сүйінші</a:t>
                      </a:r>
                      <a:endParaRPr lang="ru-KZ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Жақсы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жаңалықты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бөлісу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дәстүрінің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маңызын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ұғыну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92967"/>
                  </a:ext>
                </a:extLst>
              </a:tr>
              <a:tr h="368904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Байғазы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Жақсылыққа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қуану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бөлісу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мәдениетін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қалыптастыру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63916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Тойбастар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қайталау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9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8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A370F8-6CAA-4072-AD04-CC0C2F88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A482C-0E50-45B9-865C-B064CB7B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1"/>
                </a:solidFill>
              </a:rPr>
              <a:t>                           </a:t>
            </a:r>
            <a:r>
              <a:rPr lang="kk-KZ" sz="3100" b="1" dirty="0">
                <a:solidFill>
                  <a:schemeClr val="tx1"/>
                </a:solidFill>
              </a:rPr>
              <a:t>2 кезең</a:t>
            </a:r>
            <a:br>
              <a:rPr lang="kk-KZ" sz="3100" b="1" dirty="0">
                <a:solidFill>
                  <a:schemeClr val="tx1"/>
                </a:solidFill>
              </a:rPr>
            </a:br>
            <a:r>
              <a:rPr lang="kk-KZ" sz="3100" b="1" dirty="0">
                <a:solidFill>
                  <a:schemeClr val="tx1"/>
                </a:solidFill>
              </a:rPr>
              <a:t>                      15.06-26.06.2026ж</a:t>
            </a:r>
            <a:br>
              <a:rPr lang="kk-KZ" sz="3100" b="1" dirty="0">
                <a:solidFill>
                  <a:schemeClr val="tx1"/>
                </a:solidFill>
              </a:rPr>
            </a:br>
            <a:r>
              <a:rPr lang="kk-KZ" sz="3100" b="1" dirty="0">
                <a:solidFill>
                  <a:schemeClr val="tx1"/>
                </a:solidFill>
              </a:rPr>
              <a:t>                «Ұлттық өнер-ұрпаққа мұра»</a:t>
            </a:r>
            <a:endParaRPr lang="ru-KZ" sz="31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474E212-E715-4828-BC24-B32D22ED1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853015"/>
              </p:ext>
            </p:extLst>
          </p:nvPr>
        </p:nvGraphicFramePr>
        <p:xfrm>
          <a:off x="1121664" y="1983740"/>
          <a:ext cx="802233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393504319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57313046"/>
                    </a:ext>
                  </a:extLst>
                </a:gridCol>
                <a:gridCol w="5949696">
                  <a:extLst>
                    <a:ext uri="{9D8B030D-6E8A-4147-A177-3AD203B41FA5}">
                      <a16:colId xmlns:a16="http://schemas.microsoft.com/office/drawing/2014/main" val="4183474055"/>
                    </a:ext>
                  </a:extLst>
                </a:gridCol>
              </a:tblGrid>
              <a:tr h="338772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Танысу күні – «Біз біргеміз!»</a:t>
                      </a:r>
                      <a:endParaRPr lang="ru-KZ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Лагерьдің ашылуы, топтарға бөлу, атау мен ұран таңдау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44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3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Ұлттық киімдер күні</a:t>
                      </a:r>
                      <a:endParaRPr lang="ru-KZ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Қазақтың ұлттық киімдері туралы таныстырылым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Сән көрсетілімі (балалар қатысуымен)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70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Қолөнер күні</a:t>
                      </a:r>
                      <a:endParaRPr lang="ru-KZ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Киіз басу, ою-өрнек туралы түсінік. Қолөнер шеберлік сағаты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9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 ойындар күні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Асық ату, арқан тарту, тоғызқұмалақ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5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Өнер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Ән мен күй күні Қазақтың халық әндерімен танысу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Домбыра үні 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3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 ұлттық билерімен танысу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 үйрену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9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Салт-дәстүр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арасындағы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сыйластық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қонақжайлылықты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26074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4C55B1F1-CC65-44A0-9BD3-60CA4B7E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27739"/>
              </p:ext>
            </p:extLst>
          </p:nvPr>
        </p:nvGraphicFramePr>
        <p:xfrm>
          <a:off x="1098234" y="4896104"/>
          <a:ext cx="806919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51">
                  <a:extLst>
                    <a:ext uri="{9D8B030D-6E8A-4147-A177-3AD203B41FA5}">
                      <a16:colId xmlns:a16="http://schemas.microsoft.com/office/drawing/2014/main" val="4087976217"/>
                    </a:ext>
                  </a:extLst>
                </a:gridCol>
                <a:gridCol w="1529292">
                  <a:extLst>
                    <a:ext uri="{9D8B030D-6E8A-4147-A177-3AD203B41FA5}">
                      <a16:colId xmlns:a16="http://schemas.microsoft.com/office/drawing/2014/main" val="31694904"/>
                    </a:ext>
                  </a:extLst>
                </a:gridCol>
                <a:gridCol w="6092853">
                  <a:extLst>
                    <a:ext uri="{9D8B030D-6E8A-4147-A177-3AD203B41FA5}">
                      <a16:colId xmlns:a16="http://schemas.microsoft.com/office/drawing/2014/main" val="551685811"/>
                    </a:ext>
                  </a:extLst>
                </a:gridCol>
              </a:tblGrid>
              <a:tr h="346784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Қазақтың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тағамдары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Салт-дәстүр күні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Тұсаукесер, беташар туралы сахналық көрініс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Рөлдік ойындар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Дәстүрлердің тәрбиелік мәнін талқылау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8792967"/>
                  </a:ext>
                </a:extLst>
              </a:tr>
              <a:tr h="368904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Өнерлі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бала- ел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көркі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Жұлдызды сәт»концерт Шығармашылық байқау (ән, би)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63916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марапаттау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лагердің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жабылуы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9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2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D44FE9-8B31-4EEA-8EC3-BBCEE4BDE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A482C-0E50-45B9-865C-B064CB7B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1"/>
                </a:solidFill>
              </a:rPr>
              <a:t>                           </a:t>
            </a:r>
            <a:r>
              <a:rPr lang="kk-KZ" sz="3100" b="1" dirty="0">
                <a:solidFill>
                  <a:schemeClr val="tx1"/>
                </a:solidFill>
              </a:rPr>
              <a:t>3 кезең</a:t>
            </a:r>
            <a:br>
              <a:rPr lang="kk-KZ" sz="3100" b="1" dirty="0">
                <a:solidFill>
                  <a:schemeClr val="tx1"/>
                </a:solidFill>
              </a:rPr>
            </a:br>
            <a:r>
              <a:rPr lang="kk-KZ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kk-KZ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29.06 - 10.07.2026ж</a:t>
            </a:r>
            <a:br>
              <a:rPr lang="ru-KZ" sz="3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kk-KZ" sz="3100" b="1" dirty="0">
                <a:solidFill>
                  <a:schemeClr val="tx1"/>
                </a:solidFill>
              </a:rPr>
              <a:t>«Қазақтың тұрмысы мен қолөнері»</a:t>
            </a:r>
            <a:br>
              <a:rPr lang="kk-KZ" sz="3100" b="1" dirty="0">
                <a:solidFill>
                  <a:schemeClr val="tx1"/>
                </a:solidFill>
              </a:rPr>
            </a:br>
            <a:r>
              <a:rPr lang="kk-KZ" sz="3100" b="1" dirty="0"/>
              <a:t>                </a:t>
            </a:r>
            <a:endParaRPr lang="ru-KZ" sz="3100" b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474E212-E715-4828-BC24-B32D22ED1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768419"/>
              </p:ext>
            </p:extLst>
          </p:nvPr>
        </p:nvGraphicFramePr>
        <p:xfrm>
          <a:off x="1121664" y="1983740"/>
          <a:ext cx="8022336" cy="273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3935043199"/>
                    </a:ext>
                  </a:extLst>
                </a:gridCol>
                <a:gridCol w="1519761">
                  <a:extLst>
                    <a:ext uri="{9D8B030D-6E8A-4147-A177-3AD203B41FA5}">
                      <a16:colId xmlns:a16="http://schemas.microsoft.com/office/drawing/2014/main" val="957313046"/>
                    </a:ext>
                  </a:extLst>
                </a:gridCol>
                <a:gridCol w="6075855">
                  <a:extLst>
                    <a:ext uri="{9D8B030D-6E8A-4147-A177-3AD203B41FA5}">
                      <a16:colId xmlns:a16="http://schemas.microsoft.com/office/drawing/2014/main" val="4183474055"/>
                    </a:ext>
                  </a:extLst>
                </a:gridCol>
              </a:tblGrid>
              <a:tr h="338772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Шертер</a:t>
                      </a:r>
                      <a:endParaRPr lang="ru-KZ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Жүн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дайындау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кептіру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түту</a:t>
                      </a:r>
                      <a:endParaRPr lang="ru-KZ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44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Шиді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жіптермен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оюлы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70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Киіз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басу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әдіспен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кишкентай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киіз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басу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9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Кергішті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оюларды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матаға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түсіру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5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Ағаш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жону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 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 ағаш қасық жасау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3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Күміс күмбірі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Сымнан бұрама әдісі мен жүзік алқа жасау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9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Былғары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өңдеу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Бойтұмар белдік жасау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26074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4C55B1F1-CC65-44A0-9BD3-60CA4B7E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27962"/>
              </p:ext>
            </p:extLst>
          </p:nvPr>
        </p:nvGraphicFramePr>
        <p:xfrm>
          <a:off x="1098234" y="4728762"/>
          <a:ext cx="8069196" cy="128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51">
                  <a:extLst>
                    <a:ext uri="{9D8B030D-6E8A-4147-A177-3AD203B41FA5}">
                      <a16:colId xmlns:a16="http://schemas.microsoft.com/office/drawing/2014/main" val="4087976217"/>
                    </a:ext>
                  </a:extLst>
                </a:gridCol>
                <a:gridCol w="1529292">
                  <a:extLst>
                    <a:ext uri="{9D8B030D-6E8A-4147-A177-3AD203B41FA5}">
                      <a16:colId xmlns:a16="http://schemas.microsoft.com/office/drawing/2014/main" val="31694904"/>
                    </a:ext>
                  </a:extLst>
                </a:gridCol>
                <a:gridCol w="6092853">
                  <a:extLst>
                    <a:ext uri="{9D8B030D-6E8A-4147-A177-3AD203B41FA5}">
                      <a16:colId xmlns:a16="http://schemas.microsoft.com/office/drawing/2014/main" val="551685811"/>
                    </a:ext>
                  </a:extLst>
                </a:gridCol>
              </a:tblGrid>
              <a:tr h="552078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дизайны</a:t>
                      </a:r>
                      <a:endParaRPr lang="ru-KZ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кездегі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сумка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92967"/>
                  </a:ext>
                </a:extLst>
              </a:tr>
              <a:tr h="368904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Құрақ құрау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Қалдық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маталардан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көрпе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63916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Жәрмеңке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Жасалған бұйымдарды көрсету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9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01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0E9A8B-AF84-4E71-8A29-A0DA2C4D4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69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A482C-0E50-45B9-865C-B064CB7B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kk-KZ" b="1" dirty="0"/>
              <a:t>                           </a:t>
            </a:r>
            <a:r>
              <a:rPr lang="kk-KZ" sz="3100" b="1" dirty="0">
                <a:solidFill>
                  <a:schemeClr val="tx1"/>
                </a:solidFill>
              </a:rPr>
              <a:t>4 кезең</a:t>
            </a:r>
            <a:br>
              <a:rPr lang="kk-KZ" sz="3100" b="1" dirty="0">
                <a:solidFill>
                  <a:schemeClr val="tx1"/>
                </a:solidFill>
              </a:rPr>
            </a:br>
            <a:r>
              <a:rPr lang="kk-KZ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1</a:t>
            </a:r>
            <a:r>
              <a:rPr lang="kk-KZ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2.07-  </a:t>
            </a:r>
            <a:r>
              <a:rPr lang="kk-KZ" sz="3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kk-KZ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.07.2026ж</a:t>
            </a:r>
            <a:br>
              <a:rPr lang="ru-KZ" sz="3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kk-KZ" sz="3100" b="1" dirty="0">
                <a:solidFill>
                  <a:schemeClr val="tx1"/>
                </a:solidFill>
              </a:rPr>
              <a:t>«Ұлттық ойындар – рух күші»</a:t>
            </a:r>
            <a:br>
              <a:rPr lang="kk-KZ" sz="3100" b="1" dirty="0">
                <a:solidFill>
                  <a:schemeClr val="tx1"/>
                </a:solidFill>
              </a:rPr>
            </a:br>
            <a:r>
              <a:rPr lang="kk-KZ" sz="3100" b="1" dirty="0">
                <a:solidFill>
                  <a:schemeClr val="tx1"/>
                </a:solidFill>
              </a:rPr>
              <a:t>                </a:t>
            </a:r>
            <a:endParaRPr lang="ru-KZ" sz="31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474E212-E715-4828-BC24-B32D22ED1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596951"/>
              </p:ext>
            </p:extLst>
          </p:nvPr>
        </p:nvGraphicFramePr>
        <p:xfrm>
          <a:off x="1121664" y="1983740"/>
          <a:ext cx="8022336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3935043199"/>
                    </a:ext>
                  </a:extLst>
                </a:gridCol>
                <a:gridCol w="1719072">
                  <a:extLst>
                    <a:ext uri="{9D8B030D-6E8A-4147-A177-3AD203B41FA5}">
                      <a16:colId xmlns:a16="http://schemas.microsoft.com/office/drawing/2014/main" val="957313046"/>
                    </a:ext>
                  </a:extLst>
                </a:gridCol>
                <a:gridCol w="5876544">
                  <a:extLst>
                    <a:ext uri="{9D8B030D-6E8A-4147-A177-3AD203B41FA5}">
                      <a16:colId xmlns:a16="http://schemas.microsoft.com/office/drawing/2014/main" val="4183474055"/>
                    </a:ext>
                  </a:extLst>
                </a:gridCol>
              </a:tblGrid>
              <a:tr h="338772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ойындармен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танысу</a:t>
                      </a:r>
                      <a:endParaRPr lang="ru-KZ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Асық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арқан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бес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тас</a:t>
                      </a:r>
                      <a:endParaRPr lang="ru-KZ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KZ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44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Асық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ойындары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күні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Асық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ату, хан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талапай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ойыны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70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Ептілік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пен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күш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күні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Арқан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қаппен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секіру</a:t>
                      </a: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теңге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ілу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9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Зияткерлік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ойындар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Тоғызқұмалақ</a:t>
                      </a: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Логикалық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ойындар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5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спорт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күні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Қазақша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күрес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3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Ұлттық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ойындар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Арқан тарту, тоғызқұмалақ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9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Ерулік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арасындағы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сыйластық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қонақжайлылықты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26074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4C55B1F1-CC65-44A0-9BD3-60CA4B7E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65751"/>
              </p:ext>
            </p:extLst>
          </p:nvPr>
        </p:nvGraphicFramePr>
        <p:xfrm>
          <a:off x="1098234" y="4896104"/>
          <a:ext cx="8069196" cy="110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51">
                  <a:extLst>
                    <a:ext uri="{9D8B030D-6E8A-4147-A177-3AD203B41FA5}">
                      <a16:colId xmlns:a16="http://schemas.microsoft.com/office/drawing/2014/main" val="4087976217"/>
                    </a:ext>
                  </a:extLst>
                </a:gridCol>
                <a:gridCol w="1529292">
                  <a:extLst>
                    <a:ext uri="{9D8B030D-6E8A-4147-A177-3AD203B41FA5}">
                      <a16:colId xmlns:a16="http://schemas.microsoft.com/office/drawing/2014/main" val="31694904"/>
                    </a:ext>
                  </a:extLst>
                </a:gridCol>
                <a:gridCol w="6092853">
                  <a:extLst>
                    <a:ext uri="{9D8B030D-6E8A-4147-A177-3AD203B41FA5}">
                      <a16:colId xmlns:a16="http://schemas.microsoft.com/office/drawing/2014/main" val="551685811"/>
                    </a:ext>
                  </a:extLst>
                </a:gridCol>
              </a:tblGrid>
              <a:tr h="346784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Көкпар</a:t>
                      </a:r>
                      <a:endParaRPr lang="ru-KZ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92967"/>
                  </a:ext>
                </a:extLst>
              </a:tr>
              <a:tr h="368904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 сүйек ойыны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бала мен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ұлдар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сүйек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63916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Спорттық сайыс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қайталау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9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7831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691</TotalTime>
  <Words>632</Words>
  <Application>Microsoft Office PowerPoint</Application>
  <PresentationFormat>Широкоэкранный</PresentationFormat>
  <Paragraphs>139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Аспект</vt:lpstr>
      <vt:lpstr>Ақмола облысы білім басқармасының  Жарқайың ауданы бойынша білім бөлімі «Кең ауылының негізгі орта мектебі» КММ  </vt:lpstr>
      <vt:lpstr>  </vt:lpstr>
      <vt:lpstr>                           1 кезең                       01.06-12.06.2026ж                 «Ата-дәстүр –асыл мұра»</vt:lpstr>
      <vt:lpstr>                           2 кезең                       15.06-26.06.2026ж                 «Ұлттық өнер-ұрпаққа мұра»</vt:lpstr>
      <vt:lpstr>                           3 кезең                               29.06 - 10.07.2026ж                     «Қазақтың тұрмысы мен қолөнері»                 </vt:lpstr>
      <vt:lpstr>                           4 кезең                               12.07-  24.07.2026ж                      «Ұлттық ойындар – рух күші»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30</cp:revision>
  <dcterms:created xsi:type="dcterms:W3CDTF">2026-05-05T07:27:13Z</dcterms:created>
  <dcterms:modified xsi:type="dcterms:W3CDTF">2026-05-05T19:26:30Z</dcterms:modified>
</cp:coreProperties>
</file>